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2"/>
    <p:sldId id="264" r:id="rId3"/>
    <p:sldId id="265" r:id="rId4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76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55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23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pic>
        <p:nvPicPr>
          <p:cNvPr id="31" name="Image 4" descr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48" y="0"/>
            <a:ext cx="230635" cy="87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7" y="178166"/>
            <a:ext cx="683830" cy="68120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1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1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5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5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D9D8BDB-CD8A-4715-9F19-74A85E9B3B71}"/>
              </a:ext>
            </a:extLst>
          </p:cNvPr>
          <p:cNvSpPr txBox="1"/>
          <p:nvPr/>
        </p:nvSpPr>
        <p:spPr>
          <a:xfrm>
            <a:off x="1101213" y="1632857"/>
            <a:ext cx="9989574" cy="2853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INFORMACJA 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NT.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SYTUACJI W OBSZARZE OCHRONY INFORMACJI NIEJAWNYCH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W SKS ORAZ SKO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AKTUALIZACJA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3D60966-0195-BF53-D1D8-4121AAF716FF}"/>
              </a:ext>
            </a:extLst>
          </p:cNvPr>
          <p:cNvSpPr txBox="1"/>
          <p:nvPr/>
        </p:nvSpPr>
        <p:spPr>
          <a:xfrm>
            <a:off x="7846728" y="4486124"/>
            <a:ext cx="3030520" cy="1214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Pełnomocnik ds. OIN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Krzysztof Martowicz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474FDA-7680-D991-8708-6A7E9921DDAB}"/>
              </a:ext>
            </a:extLst>
          </p:cNvPr>
          <p:cNvSpPr txBox="1"/>
          <p:nvPr/>
        </p:nvSpPr>
        <p:spPr>
          <a:xfrm>
            <a:off x="4711642" y="5966582"/>
            <a:ext cx="3030520" cy="5648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03.04.2023 r.</a:t>
            </a:r>
          </a:p>
        </p:txBody>
      </p:sp>
    </p:spTree>
    <p:extLst>
      <p:ext uri="{BB962C8B-B14F-4D97-AF65-F5344CB8AC3E}">
        <p14:creationId xmlns:p14="http://schemas.microsoft.com/office/powerpoint/2010/main" val="2271788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D9D8BDB-CD8A-4715-9F19-74A85E9B3B71}"/>
              </a:ext>
            </a:extLst>
          </p:cNvPr>
          <p:cNvSpPr txBox="1"/>
          <p:nvPr/>
        </p:nvSpPr>
        <p:spPr>
          <a:xfrm>
            <a:off x="1413163" y="314670"/>
            <a:ext cx="1017311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AKTUALNA SYTUACJA W OBSZARZE OIN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505F6B-6799-4236-9827-45AF9B334C4C}"/>
              </a:ext>
            </a:extLst>
          </p:cNvPr>
          <p:cNvSpPr txBox="1"/>
          <p:nvPr/>
        </p:nvSpPr>
        <p:spPr>
          <a:xfrm>
            <a:off x="226183" y="1037056"/>
            <a:ext cx="6479417" cy="429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POSIADANE ŚWIADECTWA BEZPIECZEŃSTWA PRZEMYSŁOWEGO: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E7691FF-8B95-A8EE-04AD-83355B09BFFC}"/>
              </a:ext>
            </a:extLst>
          </p:cNvPr>
          <p:cNvSpPr txBox="1"/>
          <p:nvPr/>
        </p:nvSpPr>
        <p:spPr>
          <a:xfrm>
            <a:off x="226183" y="1466179"/>
            <a:ext cx="10786839" cy="1829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446088" indent="-2667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SKS </a:t>
            </a:r>
          </a:p>
          <a:p>
            <a:pPr marL="534988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latin typeface="+mj-lt"/>
                <a:ea typeface="Times New Roman" panose="02020603050405020304" pitchFamily="18" charset="0"/>
              </a:rPr>
              <a:t>TAJNE Narodowe – 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1 stopnia - </a:t>
            </a:r>
            <a:r>
              <a:rPr lang="pl-PL" sz="1200" b="1" u="sng" dirty="0">
                <a:effectLst/>
                <a:latin typeface="+mj-lt"/>
                <a:ea typeface="Times New Roman" panose="02020603050405020304" pitchFamily="18" charset="0"/>
              </a:rPr>
              <a:t>ważne do 30.09.2029 r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., </a:t>
            </a:r>
          </a:p>
          <a:p>
            <a:pPr marL="534988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NATO/UE CONFIDENTIAL - 3 stopnia  - </a:t>
            </a:r>
            <a:r>
              <a:rPr lang="pl-PL" sz="1200" b="1" u="sng" dirty="0">
                <a:effectLst/>
                <a:latin typeface="+mj-lt"/>
                <a:ea typeface="Times New Roman" panose="02020603050405020304" pitchFamily="18" charset="0"/>
              </a:rPr>
              <a:t>ważne do 14.03.2024 r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446088" indent="-2667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b="1" dirty="0">
                <a:latin typeface="+mj-lt"/>
                <a:ea typeface="Times New Roman" panose="02020603050405020304" pitchFamily="18" charset="0"/>
              </a:rPr>
              <a:t>SKO</a:t>
            </a:r>
          </a:p>
          <a:p>
            <a:pPr marL="534988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latin typeface="+mj-lt"/>
                <a:ea typeface="Times New Roman" panose="02020603050405020304" pitchFamily="18" charset="0"/>
              </a:rPr>
              <a:t>POUFNE Narodowe – 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1 stopnia - </a:t>
            </a:r>
            <a:r>
              <a:rPr lang="pl-PL" sz="1200" b="1" u="sng" dirty="0">
                <a:effectLst/>
                <a:latin typeface="+mj-lt"/>
                <a:ea typeface="Times New Roman" panose="02020603050405020304" pitchFamily="18" charset="0"/>
              </a:rPr>
              <a:t>ważne do </a:t>
            </a:r>
            <a:r>
              <a:rPr lang="pl-PL" sz="1200" b="1" u="sng" dirty="0">
                <a:latin typeface="+mj-lt"/>
                <a:ea typeface="Times New Roman" panose="02020603050405020304" pitchFamily="18" charset="0"/>
              </a:rPr>
              <a:t>14.03.2024 r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34988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NATO/UE CONFIDENTIAL - 3 stopnia - </a:t>
            </a:r>
            <a:r>
              <a:rPr lang="pl-PL" sz="1200" b="1" u="sng" dirty="0">
                <a:effectLst/>
                <a:latin typeface="+mj-lt"/>
                <a:ea typeface="Times New Roman" panose="02020603050405020304" pitchFamily="18" charset="0"/>
              </a:rPr>
              <a:t>ważne do 14.03.2024 r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446088" indent="-2667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A47E9438-59B7-61DD-D058-E24E42285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0470" y="1838437"/>
          <a:ext cx="1462622" cy="184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08001" progId="AcroExch.Document.DC">
                  <p:embed/>
                </p:oleObj>
              </mc:Choice>
              <mc:Fallback>
                <p:oleObj name="Acrobat Document" r:id="rId3" imgW="4533723" imgH="6408001" progId="AcroExch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A47E9438-59B7-61DD-D058-E24E42285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0470" y="1838437"/>
                        <a:ext cx="1462622" cy="1848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2929A3F-E15C-2D58-08A3-E66FD2437153}"/>
              </a:ext>
            </a:extLst>
          </p:cNvPr>
          <p:cNvSpPr txBox="1"/>
          <p:nvPr/>
        </p:nvSpPr>
        <p:spPr>
          <a:xfrm>
            <a:off x="83128" y="4197795"/>
            <a:ext cx="12025744" cy="2203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WNIOSKI:</a:t>
            </a:r>
          </a:p>
          <a:p>
            <a:pPr marL="179388" algn="just">
              <a:lnSpc>
                <a:spcPct val="150000"/>
              </a:lnSpc>
            </a:pP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WYSTĄPIONO O WYDANIE DLA SKS ŚBP 3 STOPNIA POTWIERDZAJĄCEGO PEŁNĄ ZDOLNOŚĆ DO OCHRONY INFORMACJI NIEJAWNYCH </a:t>
            </a:r>
            <a:b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 KLAUZULI NATO /UE SECRET</a:t>
            </a:r>
          </a:p>
          <a:p>
            <a:pPr marL="179388" algn="just">
              <a:lnSpc>
                <a:spcPct val="150000"/>
              </a:lnSpc>
            </a:pP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OCZEKUJEMY (OD 09. 2020 r.) NA WYDANIE</a:t>
            </a:r>
            <a:r>
              <a:rPr lang="pl-PL" sz="12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DLA SPÓŁKI SERIS KONSALNET OCHRONA SP. Z O.O. ŚBP POTWIERDZAJĄCEGO PEŁNĄ ZDOLNOŚĆ </a:t>
            </a:r>
            <a:br>
              <a:rPr lang="pl-PL" sz="12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2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DO OCHRONY INFORMACJI NIEJAWNYCH O KLAUZULI TAJNE </a:t>
            </a:r>
          </a:p>
          <a:p>
            <a:pPr marL="179388" algn="just">
              <a:lnSpc>
                <a:spcPct val="150000"/>
              </a:lnSpc>
            </a:pP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WYSTĄPIONO O WYDANIE</a:t>
            </a:r>
            <a:r>
              <a:rPr lang="pl-PL" sz="12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DLA SKO ŚBP 3 </a:t>
            </a: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STOPNIA POTWIERDZAJĄCEGO PEŁNĄ ZDOLNOŚĆ DO OCHRONY INFORMACJI NIEJAWNYCH </a:t>
            </a:r>
            <a:b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O KLAUZULI NATO /UE SECRET</a:t>
            </a:r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7D17AA35-E640-6FD6-1CC9-6EEF3A947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7091" y="1844385"/>
          <a:ext cx="1462622" cy="188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533723" imgH="6415677" progId="AcroExch.Document.DC">
                  <p:embed/>
                </p:oleObj>
              </mc:Choice>
              <mc:Fallback>
                <p:oleObj name="Acrobat Document" r:id="rId5" imgW="4533723" imgH="6415677" progId="AcroExch.Document.DC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7D17AA35-E640-6FD6-1CC9-6EEF3A9470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7091" y="1844385"/>
                        <a:ext cx="1462622" cy="188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509F67EB-8A6A-47E9-892E-A8AC9CCA2E13}"/>
              </a:ext>
            </a:extLst>
          </p:cNvPr>
          <p:cNvSpPr txBox="1"/>
          <p:nvPr/>
        </p:nvSpPr>
        <p:spPr>
          <a:xfrm>
            <a:off x="5301673" y="2034891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2DF1197-C778-25F6-6F7C-C97442C870FA}"/>
              </a:ext>
            </a:extLst>
          </p:cNvPr>
          <p:cNvSpPr txBox="1"/>
          <p:nvPr/>
        </p:nvSpPr>
        <p:spPr>
          <a:xfrm>
            <a:off x="152292" y="4499597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3BC3DA7-BB42-A1C5-F1AE-F0F8CBC3ED1B}"/>
              </a:ext>
            </a:extLst>
          </p:cNvPr>
          <p:cNvSpPr txBox="1"/>
          <p:nvPr/>
        </p:nvSpPr>
        <p:spPr>
          <a:xfrm>
            <a:off x="4826008" y="2556742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2D5C37C-B29B-4B61-10D5-AFC53A356781}"/>
              </a:ext>
            </a:extLst>
          </p:cNvPr>
          <p:cNvSpPr txBox="1"/>
          <p:nvPr/>
        </p:nvSpPr>
        <p:spPr>
          <a:xfrm>
            <a:off x="5209315" y="2819974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789549-8E5B-136F-4A04-EFCE77FF6C32}"/>
              </a:ext>
            </a:extLst>
          </p:cNvPr>
          <p:cNvSpPr txBox="1"/>
          <p:nvPr/>
        </p:nvSpPr>
        <p:spPr>
          <a:xfrm>
            <a:off x="147674" y="5030694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l-PL" sz="11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AB162E5-DC6A-A26D-0D01-8500C6E11D87}"/>
              </a:ext>
            </a:extLst>
          </p:cNvPr>
          <p:cNvSpPr txBox="1"/>
          <p:nvPr/>
        </p:nvSpPr>
        <p:spPr>
          <a:xfrm>
            <a:off x="143059" y="5607958"/>
            <a:ext cx="403122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92386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E505F6B-6799-4236-9827-45AF9B334C4C}"/>
              </a:ext>
            </a:extLst>
          </p:cNvPr>
          <p:cNvSpPr txBox="1"/>
          <p:nvPr/>
        </p:nvSpPr>
        <p:spPr>
          <a:xfrm>
            <a:off x="160210" y="932370"/>
            <a:ext cx="11884005" cy="2324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POSIADANE NIEJAWNE SYSTEMY TELEINFORMATYCZNE:</a:t>
            </a:r>
          </a:p>
          <a:p>
            <a:pPr algn="just">
              <a:lnSpc>
                <a:spcPct val="150000"/>
              </a:lnSpc>
            </a:pPr>
            <a:endParaRPr lang="pl-PL" sz="1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6088" indent="-2667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SKS</a:t>
            </a:r>
          </a:p>
          <a:p>
            <a:pPr marL="620713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BSK KONSALNET (możliwość przetwarzania informacji niejawnych o klauzuli TAJNE, POUFNE i ZASTRZEŻONE </a:t>
            </a:r>
            <a:b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okres do 01.09.2025 r.)</a:t>
            </a:r>
          </a:p>
          <a:p>
            <a:pPr marL="620713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ASK SKS-Z (możliwość przetwarzania informacji niejawnych o klauzuli ZASTRZEŻONE, NATO/UE RESTRICTED </a:t>
            </a:r>
            <a:br>
              <a:rPr lang="pl-PL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okres do </a:t>
            </a:r>
            <a:r>
              <a:rPr lang="pl-PL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pl-PL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.10.2027 r.)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5540D42E-EB99-B7F3-513E-160048D4B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75667"/>
              </p:ext>
            </p:extLst>
          </p:nvPr>
        </p:nvGraphicFramePr>
        <p:xfrm>
          <a:off x="4564861" y="4675690"/>
          <a:ext cx="1895831" cy="212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5540D42E-EB99-B7F3-513E-160048D4B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4861" y="4675690"/>
                        <a:ext cx="1895831" cy="212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0488EA04-2203-5CF4-1371-1640B7821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648" y="4654980"/>
          <a:ext cx="1793373" cy="222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533723" imgH="6415677" progId="AcroExch.Document.DC">
                  <p:embed/>
                </p:oleObj>
              </mc:Choice>
              <mc:Fallback>
                <p:oleObj name="Acrobat Document" r:id="rId5" imgW="4533723" imgH="6415677" progId="AcroExch.Document.DC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0488EA04-2203-5CF4-1371-1640B7821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648" y="4654980"/>
                        <a:ext cx="1793373" cy="222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B395C88-6A2A-0F76-DB4F-09026C993FF8}"/>
              </a:ext>
            </a:extLst>
          </p:cNvPr>
          <p:cNvSpPr txBox="1"/>
          <p:nvPr/>
        </p:nvSpPr>
        <p:spPr>
          <a:xfrm>
            <a:off x="1320800" y="191505"/>
            <a:ext cx="1017311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pl-PL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AKTUALNA SYTUACJA W OBSZARZE OIN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C1E0856-820E-D18A-50F9-723BE126898C}"/>
              </a:ext>
            </a:extLst>
          </p:cNvPr>
          <p:cNvSpPr txBox="1"/>
          <p:nvPr/>
        </p:nvSpPr>
        <p:spPr>
          <a:xfrm>
            <a:off x="73891" y="3478479"/>
            <a:ext cx="11957899" cy="1109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marL="446088" indent="-2667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b="1" dirty="0">
                <a:effectLst/>
                <a:latin typeface="+mj-lt"/>
                <a:ea typeface="Times New Roman" panose="02020603050405020304" pitchFamily="18" charset="0"/>
              </a:rPr>
              <a:t>SKO</a:t>
            </a:r>
          </a:p>
          <a:p>
            <a:pPr marL="620713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effectLst/>
                <a:latin typeface="+mj-lt"/>
                <a:ea typeface="Times New Roman" panose="02020603050405020304" pitchFamily="18" charset="0"/>
              </a:rPr>
              <a:t>System BSK SKO-T (możliwość przetwarzania informacji niejawnych o klauzuli TAJNE, POUFNE i ZASTRZEŻONE </a:t>
            </a:r>
            <a:br>
              <a:rPr lang="pl-PL" sz="14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400" b="1" u="sng" dirty="0">
                <a:effectLst/>
                <a:latin typeface="+mj-lt"/>
                <a:ea typeface="Times New Roman" panose="02020603050405020304" pitchFamily="18" charset="0"/>
              </a:rPr>
              <a:t>na okres do 09.06.2027 r.)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11B1C373-71AC-34EF-CA03-B28D5F2CE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34071"/>
              </p:ext>
            </p:extLst>
          </p:nvPr>
        </p:nvGraphicFramePr>
        <p:xfrm>
          <a:off x="7627140" y="4541837"/>
          <a:ext cx="1501510" cy="212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4533723" imgH="6415677" progId="AcroExch.Document.DC">
                  <p:embed/>
                </p:oleObj>
              </mc:Choice>
              <mc:Fallback>
                <p:oleObj name="Acrobat Document" r:id="rId7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7140" y="4541837"/>
                        <a:ext cx="1501510" cy="212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7223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248</Words>
  <Application>Microsoft Office PowerPoint</Application>
  <PresentationFormat>Panoramiczny</PresentationFormat>
  <Paragraphs>34</Paragraphs>
  <Slides>3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Motyw pakietu Office</vt:lpstr>
      <vt:lpstr>Acrobat Document</vt:lpstr>
      <vt:lpstr>Adobe Acrobat Document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 W ZAKRESIE OCHRONY INFORMACJI NIEJAWNYCH   NIEJAWNYCH  </dc:title>
  <cp:lastModifiedBy>Krzysztof Martowicz</cp:lastModifiedBy>
  <cp:revision>62</cp:revision>
  <cp:lastPrinted>2021-12-10T11:17:12Z</cp:lastPrinted>
  <dcterms:modified xsi:type="dcterms:W3CDTF">2023-04-03T08:42:24Z</dcterms:modified>
</cp:coreProperties>
</file>